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256" r:id="rId2"/>
    <p:sldId id="274" r:id="rId3"/>
    <p:sldId id="294" r:id="rId4"/>
    <p:sldId id="343" r:id="rId5"/>
    <p:sldId id="273" r:id="rId6"/>
    <p:sldId id="357" r:id="rId7"/>
    <p:sldId id="308" r:id="rId8"/>
    <p:sldId id="295" r:id="rId9"/>
    <p:sldId id="263" r:id="rId10"/>
    <p:sldId id="299" r:id="rId11"/>
    <p:sldId id="297" r:id="rId12"/>
    <p:sldId id="298" r:id="rId13"/>
    <p:sldId id="296" r:id="rId14"/>
    <p:sldId id="300" r:id="rId15"/>
    <p:sldId id="358" r:id="rId16"/>
    <p:sldId id="359" r:id="rId17"/>
    <p:sldId id="309" r:id="rId18"/>
    <p:sldId id="360" r:id="rId19"/>
    <p:sldId id="356" r:id="rId20"/>
    <p:sldId id="266" r:id="rId21"/>
    <p:sldId id="301" r:id="rId22"/>
    <p:sldId id="283" r:id="rId23"/>
    <p:sldId id="305" r:id="rId24"/>
    <p:sldId id="265" r:id="rId25"/>
    <p:sldId id="304" r:id="rId26"/>
    <p:sldId id="268" r:id="rId27"/>
    <p:sldId id="306" r:id="rId28"/>
    <p:sldId id="261" r:id="rId29"/>
    <p:sldId id="325" r:id="rId30"/>
    <p:sldId id="326" r:id="rId31"/>
    <p:sldId id="332" r:id="rId32"/>
    <p:sldId id="354" r:id="rId33"/>
  </p:sldIdLst>
  <p:sldSz cx="9144000" cy="6858000" type="screen4x3"/>
  <p:notesSz cx="6858000" cy="9144000"/>
  <p:defaultTextStyle>
    <a:defPPr>
      <a:defRPr lang="en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3399"/>
    <a:srgbClr val="336699"/>
    <a:srgbClr val="008080"/>
    <a:srgbClr val="0099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0709" autoAdjust="0"/>
  </p:normalViewPr>
  <p:slideViewPr>
    <p:cSldViewPr>
      <p:cViewPr varScale="1">
        <p:scale>
          <a:sx n="84" d="100"/>
          <a:sy n="84" d="100"/>
        </p:scale>
        <p:origin x="154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CA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CA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r>
              <a:rPr lang="en-CA"/>
              <a:t>Grafting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B4A4D46-CFCF-4F80-80B5-EA29CD4B787E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0506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CA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CA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CA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1E25A614-F043-457B-88B1-C70F8F0474D9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4684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‘’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5A614-F043-457B-88B1-C70F8F0474D9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422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5A614-F043-457B-88B1-C70F8F0474D9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90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5A614-F043-457B-88B1-C70F8F0474D9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18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E739318F-BCE1-4338-85E9-A7DED6323DDF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B0B4966-02AF-46CB-9A2E-2460D0C4B952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r>
              <a:rPr lang="en-CA" dirty="0" smtClean="0"/>
              <a:t>HORT  2463</a:t>
            </a:r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3F0C28D-FC84-4637-93CB-6ECC9B0502C8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15616" y="6381328"/>
            <a:ext cx="4212264" cy="274320"/>
          </a:xfrm>
        </p:spPr>
        <p:txBody>
          <a:bodyPr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3FE964-5CBD-48F4-A27E-74D1BBE2C1B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642479-9E90-438F-BBF0-133020F9634C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0F74A3-97BC-4294-B498-9880FFA7D93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C59B42-0530-4A5A-BD00-54BF095C468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E789C500-126E-41C2-9D7C-6CB7FFE82DB0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993E1000-B738-471D-9D49-65C368BC50A4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r>
              <a:rPr lang="en-CA" smtClean="0"/>
              <a:t>HORT 1261</a:t>
            </a:r>
            <a:endParaRPr lang="en-C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A9FB6AC-DEAF-4091-A5A1-A70F25447B16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HORT 1261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F8032DCF-95FB-403D-900C-159D99C33536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87C7CD-13CB-4CF4-A92D-1ECF6978626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HORT 1261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ABEEECB6-CE9D-4EB8-ACF9-AEA1694DDBC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6F5F8C-313B-4297-9EA1-989CC6ABBBB0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F7CB6D-BCA6-45EB-919C-1B196C032651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FCC193-343E-45A3-B084-C5E173DAE35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7E281D-8BD9-42F6-BEC8-68A7D25458B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5ED2E29-82CC-476B-8866-CC8235FF21B1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2C1EF84-109C-4A32-A660-8D86859BEBB9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36BFFD86-D203-4784-8E3B-31BFA59AE28F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B328575-9CBE-4A12-87ED-0581EA78BB56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r>
              <a:rPr lang="en-CA" dirty="0" smtClean="0"/>
              <a:t>HORT 2463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r>
              <a:rPr lang="en-CA" smtClean="0"/>
              <a:t>HORT 1261</a:t>
            </a:r>
            <a:endParaRPr lang="en-CA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3A69B95B-D4BB-4E76-AFAE-31A0126CEF0E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737DA803-21F5-4A0C-BAB7-7B241C99430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jpeg"/><Relationship Id="rId2" Type="http://schemas.openxmlformats.org/officeDocument/2006/relationships/hyperlink" Target="http://www.cactus-mall.com/andre/graft4mo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tus-mall.com/andre/graft3yr.jpg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://www.cactus-mall.com/andre/graft1yr.jp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3978558" y="2819400"/>
            <a:ext cx="5129946" cy="1752600"/>
          </a:xfrm>
        </p:spPr>
        <p:txBody>
          <a:bodyPr>
            <a:normAutofit/>
          </a:bodyPr>
          <a:lstStyle/>
          <a:p>
            <a:r>
              <a:rPr lang="fr-CA" dirty="0" err="1" smtClean="0"/>
              <a:t>Week</a:t>
            </a:r>
            <a:r>
              <a:rPr lang="fr-CA" smtClean="0"/>
              <a:t> </a:t>
            </a:r>
            <a:r>
              <a:rPr lang="fr-CA" smtClean="0"/>
              <a:t>#5</a:t>
            </a:r>
            <a:endParaRPr lang="en-CA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2AF306D5-FF0C-467E-9216-9A267CA7485F}" type="datetime1">
              <a:rPr lang="en-CA"/>
              <a:pPr/>
              <a:t>20/11/2018</a:t>
            </a:fld>
            <a:endParaRPr lang="en-CA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fld id="{6C0107D2-01B2-4FAB-BF6F-F339113FA6AB}" type="slidenum">
              <a:rPr lang="en-CA"/>
              <a:pPr/>
              <a:t>1</a:t>
            </a:fld>
            <a:endParaRPr lang="en-CA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 dirty="0"/>
              <a:t>HORT </a:t>
            </a:r>
            <a:r>
              <a:rPr lang="en-CA" dirty="0" smtClean="0"/>
              <a:t>2463 </a:t>
            </a:r>
            <a:endParaRPr lang="en-CA" dirty="0"/>
          </a:p>
        </p:txBody>
      </p:sp>
      <p:pic>
        <p:nvPicPr>
          <p:cNvPr id="7" name="Picture 6" descr="Imag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260648"/>
            <a:ext cx="4967886" cy="6597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148064" y="764704"/>
            <a:ext cx="374441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CA" sz="6600" b="1" cap="none" spc="0" dirty="0" smtClean="0">
                <a:ln/>
                <a:solidFill>
                  <a:srgbClr val="92D050"/>
                </a:solidFill>
                <a:effectLst/>
              </a:rPr>
              <a:t>Grafting Methods</a:t>
            </a:r>
            <a:endParaRPr lang="en-CA" sz="6600" b="1" cap="none" spc="0" dirty="0">
              <a:ln/>
              <a:solidFill>
                <a:srgbClr val="92D050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CC193-343E-45A3-B084-C5E173DAE35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HORT 2463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281362"/>
            <a:ext cx="7272808" cy="6226745"/>
          </a:xfrm>
          <a:prstGeom prst="rect">
            <a:avLst/>
          </a:prstGeom>
          <a:solidFill>
            <a:srgbClr val="FFFFD9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88925" y="954088"/>
            <a:ext cx="8569325" cy="5761037"/>
          </a:xfrm>
          <a:noFill/>
          <a:ln w="25400">
            <a:solidFill>
              <a:srgbClr val="666699"/>
            </a:solidFill>
          </a:ln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800" dirty="0" smtClean="0"/>
          </a:p>
          <a:p>
            <a:pPr eaLnBrk="1" hangingPunct="1">
              <a:lnSpc>
                <a:spcPct val="80000"/>
              </a:lnSpc>
            </a:pPr>
            <a:endParaRPr lang="en-US" sz="800" dirty="0" smtClean="0"/>
          </a:p>
          <a:p>
            <a:pPr eaLnBrk="1" hangingPunct="1">
              <a:lnSpc>
                <a:spcPct val="80000"/>
              </a:lnSpc>
            </a:pPr>
            <a:endParaRPr lang="en-US" sz="800" dirty="0" smtClean="0"/>
          </a:p>
          <a:p>
            <a:pPr eaLnBrk="1" hangingPunct="1">
              <a:lnSpc>
                <a:spcPct val="80000"/>
              </a:lnSpc>
            </a:pPr>
            <a:endParaRPr lang="en-US" sz="800" dirty="0" smtClean="0"/>
          </a:p>
          <a:p>
            <a:pPr eaLnBrk="1" hangingPunct="1">
              <a:lnSpc>
                <a:spcPct val="80000"/>
              </a:lnSpc>
            </a:pPr>
            <a:endParaRPr lang="en-US" sz="800" dirty="0" smtClean="0"/>
          </a:p>
          <a:p>
            <a:pPr eaLnBrk="1" hangingPunct="1">
              <a:lnSpc>
                <a:spcPct val="80000"/>
              </a:lnSpc>
            </a:pPr>
            <a:endParaRPr lang="en-US" sz="800" dirty="0" smtClean="0"/>
          </a:p>
          <a:p>
            <a:pPr eaLnBrk="1" hangingPunct="1">
              <a:lnSpc>
                <a:spcPct val="80000"/>
              </a:lnSpc>
            </a:pPr>
            <a:endParaRPr lang="en-US" sz="800" dirty="0" smtClean="0"/>
          </a:p>
          <a:p>
            <a:pPr eaLnBrk="1" hangingPunct="1">
              <a:lnSpc>
                <a:spcPct val="80000"/>
              </a:lnSpc>
            </a:pPr>
            <a:endParaRPr lang="en-US" sz="1400" dirty="0" smtClean="0"/>
          </a:p>
          <a:p>
            <a:pPr eaLnBrk="1" hangingPunct="1">
              <a:lnSpc>
                <a:spcPct val="80000"/>
              </a:lnSpc>
            </a:pPr>
            <a:endParaRPr lang="en-US" sz="1400" dirty="0" smtClean="0"/>
          </a:p>
          <a:p>
            <a:pPr eaLnBrk="1" hangingPunct="1">
              <a:lnSpc>
                <a:spcPct val="80000"/>
              </a:lnSpc>
            </a:pPr>
            <a:endParaRPr lang="en-US" sz="1400" dirty="0" smtClean="0"/>
          </a:p>
          <a:p>
            <a:pPr eaLnBrk="1" hangingPunct="1">
              <a:lnSpc>
                <a:spcPct val="80000"/>
              </a:lnSpc>
            </a:pPr>
            <a:endParaRPr lang="en-US" sz="1400" dirty="0" smtClean="0"/>
          </a:p>
          <a:p>
            <a:pPr eaLnBrk="1" hangingPunct="1">
              <a:lnSpc>
                <a:spcPct val="80000"/>
              </a:lnSpc>
            </a:pPr>
            <a:endParaRPr lang="en-US" sz="1400" dirty="0" smtClean="0"/>
          </a:p>
          <a:p>
            <a:pPr eaLnBrk="1" hangingPunct="1">
              <a:lnSpc>
                <a:spcPct val="80000"/>
              </a:lnSpc>
            </a:pPr>
            <a:endParaRPr lang="en-US" sz="1400" dirty="0" smtClean="0"/>
          </a:p>
          <a:p>
            <a:pPr eaLnBrk="1" hangingPunct="1">
              <a:lnSpc>
                <a:spcPct val="80000"/>
              </a:lnSpc>
            </a:pPr>
            <a:endParaRPr lang="en-US" sz="14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  <a:buNone/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1. Cut rootstock down middle</a:t>
            </a:r>
          </a:p>
          <a:p>
            <a:pPr eaLnBrk="1" hangingPunct="1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dirty="0" smtClean="0"/>
              <a:t>3. Insert scion into rootstock,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 smtClean="0"/>
              <a:t>      matching cambium at edge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600" dirty="0" smtClean="0"/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87900" y="1600200"/>
            <a:ext cx="4356100" cy="50688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  <a:buNone/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2. Cut scion into wedge</a:t>
            </a:r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4. Tie with elastic waterproof band</a:t>
            </a:r>
          </a:p>
        </p:txBody>
      </p:sp>
      <p:pic>
        <p:nvPicPr>
          <p:cNvPr id="17413" name="Picture 4" descr="grafting"/>
          <p:cNvPicPr>
            <a:picLocks noChangeAspect="1" noChangeArrowheads="1"/>
          </p:cNvPicPr>
          <p:nvPr/>
        </p:nvPicPr>
        <p:blipFill>
          <a:blip r:embed="rId2" cstate="print"/>
          <a:srcRect r="50038" b="71375"/>
          <a:stretch>
            <a:fillRect/>
          </a:stretch>
        </p:blipFill>
        <p:spPr bwMode="auto">
          <a:xfrm>
            <a:off x="611560" y="1196752"/>
            <a:ext cx="2911475" cy="18542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4" name="Picture 11" descr="grafting"/>
          <p:cNvPicPr>
            <a:picLocks noChangeAspect="1" noChangeArrowheads="1"/>
          </p:cNvPicPr>
          <p:nvPr/>
        </p:nvPicPr>
        <p:blipFill>
          <a:blip r:embed="rId2" cstate="print"/>
          <a:srcRect l="50038" b="68022"/>
          <a:stretch>
            <a:fillRect/>
          </a:stretch>
        </p:blipFill>
        <p:spPr bwMode="auto">
          <a:xfrm>
            <a:off x="5148064" y="1124744"/>
            <a:ext cx="2635250" cy="18732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5" name="Picture 7" descr="grafting"/>
          <p:cNvPicPr>
            <a:picLocks noChangeAspect="1" noChangeArrowheads="1"/>
          </p:cNvPicPr>
          <p:nvPr/>
        </p:nvPicPr>
        <p:blipFill>
          <a:blip r:embed="rId2" cstate="print"/>
          <a:srcRect t="36406" r="50038" b="14850"/>
          <a:stretch>
            <a:fillRect/>
          </a:stretch>
        </p:blipFill>
        <p:spPr bwMode="auto">
          <a:xfrm>
            <a:off x="755650" y="3429000"/>
            <a:ext cx="2324100" cy="25209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6" name="Picture 6" descr="grafting"/>
          <p:cNvPicPr>
            <a:picLocks noChangeAspect="1" noChangeArrowheads="1"/>
          </p:cNvPicPr>
          <p:nvPr/>
        </p:nvPicPr>
        <p:blipFill>
          <a:blip r:embed="rId2" cstate="print"/>
          <a:srcRect l="50038" t="35927" b="14850"/>
          <a:stretch>
            <a:fillRect/>
          </a:stretch>
        </p:blipFill>
        <p:spPr bwMode="auto">
          <a:xfrm>
            <a:off x="5219700" y="3528342"/>
            <a:ext cx="2209800" cy="242093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907704" y="260648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 smtClean="0">
                <a:solidFill>
                  <a:srgbClr val="92D050"/>
                </a:solidFill>
              </a:rPr>
              <a:t>Cleft Graft Cont....</a:t>
            </a:r>
            <a:endParaRPr lang="en-CA" sz="48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Grp="1" noChangeArrowheads="1"/>
          </p:cNvSpPr>
          <p:nvPr>
            <p:ph type="title"/>
          </p:nvPr>
        </p:nvSpPr>
        <p:spPr>
          <a:xfrm>
            <a:off x="323850" y="4868863"/>
            <a:ext cx="2232025" cy="927100"/>
          </a:xfrm>
        </p:spPr>
        <p:txBody>
          <a:bodyPr/>
          <a:lstStyle/>
          <a:p>
            <a:pPr eaLnBrk="1" hangingPunct="1"/>
            <a:r>
              <a:rPr lang="en-US" sz="1800" smtClean="0"/>
              <a:t>b</a:t>
            </a:r>
          </a:p>
        </p:txBody>
      </p:sp>
      <p:sp>
        <p:nvSpPr>
          <p:cNvPr id="1843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1500188"/>
            <a:ext cx="8229600" cy="5024437"/>
          </a:xfrm>
          <a:noFill/>
          <a:ln w="25400">
            <a:solidFill>
              <a:srgbClr val="666699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18436" name="Picture 4" descr="Graft at 4 month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b="14117"/>
          <a:stretch>
            <a:fillRect/>
          </a:stretch>
        </p:blipFill>
        <p:spPr bwMode="auto">
          <a:xfrm>
            <a:off x="684213" y="1773238"/>
            <a:ext cx="2252662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 descr="Graft at one year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16292"/>
          <a:stretch>
            <a:fillRect/>
          </a:stretch>
        </p:blipFill>
        <p:spPr bwMode="auto">
          <a:xfrm>
            <a:off x="3203575" y="1773238"/>
            <a:ext cx="2395538" cy="337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Graft at three year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 b="13075"/>
          <a:stretch>
            <a:fillRect/>
          </a:stretch>
        </p:blipFill>
        <p:spPr bwMode="auto">
          <a:xfrm>
            <a:off x="5940425" y="1773238"/>
            <a:ext cx="2408238" cy="339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Text Box 8"/>
          <p:cNvSpPr txBox="1">
            <a:spLocks noChangeArrowheads="1"/>
          </p:cNvSpPr>
          <p:nvPr/>
        </p:nvSpPr>
        <p:spPr bwMode="auto">
          <a:xfrm>
            <a:off x="395536" y="5157192"/>
            <a:ext cx="280868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Four month old graft.</a:t>
            </a:r>
          </a:p>
          <a:p>
            <a:r>
              <a:rPr lang="en-US" dirty="0"/>
              <a:t>The rough edges will </a:t>
            </a:r>
          </a:p>
          <a:p>
            <a:r>
              <a:rPr lang="en-US" dirty="0"/>
              <a:t>smooth over time.</a:t>
            </a:r>
          </a:p>
        </p:txBody>
      </p:sp>
      <p:sp>
        <p:nvSpPr>
          <p:cNvPr id="18440" name="Text Box 9"/>
          <p:cNvSpPr txBox="1">
            <a:spLocks noChangeArrowheads="1"/>
          </p:cNvSpPr>
          <p:nvPr/>
        </p:nvSpPr>
        <p:spPr bwMode="auto">
          <a:xfrm>
            <a:off x="3131840" y="5229200"/>
            <a:ext cx="2738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  One </a:t>
            </a:r>
            <a:r>
              <a:rPr lang="en-US" dirty="0"/>
              <a:t>year old graft.</a:t>
            </a:r>
          </a:p>
        </p:txBody>
      </p:sp>
      <p:sp>
        <p:nvSpPr>
          <p:cNvPr id="18441" name="Text Box 10"/>
          <p:cNvSpPr txBox="1">
            <a:spLocks noChangeArrowheads="1"/>
          </p:cNvSpPr>
          <p:nvPr/>
        </p:nvSpPr>
        <p:spPr bwMode="auto">
          <a:xfrm>
            <a:off x="5867400" y="5229200"/>
            <a:ext cx="2127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Nearly perfect graft</a:t>
            </a:r>
          </a:p>
          <a:p>
            <a:r>
              <a:rPr lang="en-US" dirty="0"/>
              <a:t>after three years.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1600" y="404664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 smtClean="0">
                <a:solidFill>
                  <a:srgbClr val="92D050"/>
                </a:solidFill>
              </a:rPr>
              <a:t>Successful Cleft Graft</a:t>
            </a:r>
            <a:endParaRPr lang="en-CA" sz="48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Cleft Graft Cont....</a:t>
            </a:r>
            <a:endParaRPr lang="en-CA" b="1" dirty="0">
              <a:solidFill>
                <a:srgbClr val="92D050"/>
              </a:solidFill>
            </a:endParaRPr>
          </a:p>
        </p:txBody>
      </p:sp>
      <p:pic>
        <p:nvPicPr>
          <p:cNvPr id="1638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1557338"/>
            <a:ext cx="6697662" cy="4697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CC193-343E-45A3-B084-C5E173DAE35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HORT 2463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56324" name="Picture 4" descr="Insert scionwood in the cleft"/>
          <p:cNvPicPr>
            <a:picLocks noChangeAspect="1" noChangeArrowheads="1"/>
          </p:cNvPicPr>
          <p:nvPr/>
        </p:nvPicPr>
        <p:blipFill>
          <a:blip r:embed="rId2" cstate="print"/>
          <a:srcRect l="48901"/>
          <a:stretch>
            <a:fillRect/>
          </a:stretch>
        </p:blipFill>
        <p:spPr bwMode="auto">
          <a:xfrm>
            <a:off x="3015781" y="260648"/>
            <a:ext cx="3212403" cy="4176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326" name="Picture 6" descr="Scionwood in a cleft graft"/>
          <p:cNvPicPr>
            <a:picLocks noChangeAspect="1" noChangeArrowheads="1"/>
          </p:cNvPicPr>
          <p:nvPr/>
        </p:nvPicPr>
        <p:blipFill>
          <a:blip r:embed="rId3" cstate="print"/>
          <a:srcRect r="6907"/>
          <a:stretch>
            <a:fillRect/>
          </a:stretch>
        </p:blipFill>
        <p:spPr bwMode="auto">
          <a:xfrm>
            <a:off x="6196998" y="2420888"/>
            <a:ext cx="2911506" cy="417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322" name="Picture 2" descr="Making a cleft in a trunk with a butcher knif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778224"/>
            <a:ext cx="3059832" cy="4079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Budding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Performed in the summer months </a:t>
            </a:r>
            <a:r>
              <a:rPr lang="en-CA" b="1" dirty="0" smtClean="0"/>
              <a:t>only</a:t>
            </a:r>
          </a:p>
          <a:p>
            <a:r>
              <a:rPr lang="en-CA" dirty="0" smtClean="0"/>
              <a:t>Buds must be from current season wood, dormant and fully developed</a:t>
            </a:r>
          </a:p>
          <a:p>
            <a:r>
              <a:rPr lang="en-CA" dirty="0" smtClean="0"/>
              <a:t>The bark must “slip” away from the wood when cut</a:t>
            </a:r>
          </a:p>
          <a:p>
            <a:r>
              <a:rPr lang="en-CA" dirty="0" smtClean="0"/>
              <a:t>T-Budding is performed mid-July to late August</a:t>
            </a:r>
          </a:p>
          <a:p>
            <a:r>
              <a:rPr lang="en-CA" dirty="0" smtClean="0"/>
              <a:t>Chip budding mid-July to September </a:t>
            </a:r>
          </a:p>
          <a:p>
            <a:r>
              <a:rPr lang="en-CA" dirty="0"/>
              <a:t>W</a:t>
            </a:r>
            <a:r>
              <a:rPr lang="en-CA" dirty="0" smtClean="0"/>
              <a:t>arm temperatures allow the bud to heal faster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15</a:t>
            </a:fld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Budding Techniques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Bud sticks collected in mid July</a:t>
            </a:r>
          </a:p>
          <a:p>
            <a:r>
              <a:rPr lang="en-CA" dirty="0" smtClean="0"/>
              <a:t>Use current season growth only</a:t>
            </a:r>
          </a:p>
          <a:p>
            <a:r>
              <a:rPr lang="en-CA" dirty="0" smtClean="0"/>
              <a:t>Remove leaves leaving a short piece of petiole attached</a:t>
            </a:r>
          </a:p>
          <a:p>
            <a:r>
              <a:rPr lang="en-CA" dirty="0" smtClean="0"/>
              <a:t>Sticks are bundled wrapped in paper and plastic and placed in a cooler</a:t>
            </a:r>
          </a:p>
          <a:p>
            <a:r>
              <a:rPr lang="en-CA" dirty="0" smtClean="0"/>
              <a:t>Typically performed on 2-year old rootstock planted in field rows or potted rootstock 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16</a:t>
            </a:fld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50825" y="1052737"/>
            <a:ext cx="8642350" cy="5400452"/>
          </a:xfrm>
          <a:noFill/>
          <a:ln w="25400">
            <a:solidFill>
              <a:srgbClr val="666699"/>
            </a:solidFill>
          </a:ln>
        </p:spPr>
        <p:txBody>
          <a:bodyPr/>
          <a:lstStyle/>
          <a:p>
            <a:r>
              <a:rPr lang="en-PH" sz="2800" dirty="0" smtClean="0"/>
              <a:t>It is done by choosing and cutting a bud from one plant and attaching it to another plant. </a:t>
            </a:r>
          </a:p>
          <a:p>
            <a:pPr eaLnBrk="1" hangingPunct="1"/>
            <a:r>
              <a:rPr lang="en-PH" sz="2800" dirty="0" smtClean="0"/>
              <a:t>Scion piece is reduced to a single bud</a:t>
            </a:r>
          </a:p>
          <a:p>
            <a:pPr eaLnBrk="1" hangingPunct="1"/>
            <a:r>
              <a:rPr lang="en-PH" sz="2800" dirty="0" smtClean="0"/>
              <a:t>Rootstock must be actively growing (bark is slipping)</a:t>
            </a:r>
          </a:p>
          <a:p>
            <a:pPr eaLnBrk="1" hangingPunct="1"/>
            <a:r>
              <a:rPr lang="en-GB" sz="2800" dirty="0" smtClean="0"/>
              <a:t>Confined to Roses, some fruits and ornamental plants.</a:t>
            </a:r>
          </a:p>
          <a:p>
            <a:pPr eaLnBrk="1" hangingPunct="1"/>
            <a:endParaRPr lang="en-US" sz="2700" dirty="0" smtClean="0"/>
          </a:p>
        </p:txBody>
      </p:sp>
      <p:pic>
        <p:nvPicPr>
          <p:cNvPr id="20484" name="Picture 5" descr="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4508500"/>
            <a:ext cx="1200150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485" name="Picture 6" descr="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1213" y="4508500"/>
            <a:ext cx="1266825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486" name="Picture 7" descr="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2825" y="4508500"/>
            <a:ext cx="1450975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487" name="Picture 8" descr="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263" y="4508500"/>
            <a:ext cx="1266825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488" name="Picture 9" descr="3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3363" y="4527550"/>
            <a:ext cx="868362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489" name="Picture 10" descr="4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15238" y="4527550"/>
            <a:ext cx="989012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11663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T-Budding</a:t>
            </a:r>
            <a:endParaRPr lang="en-CA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97" y="836712"/>
            <a:ext cx="2657249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CA" b="1" dirty="0" smtClean="0">
                <a:solidFill>
                  <a:srgbClr val="92D050"/>
                </a:solidFill>
                <a:effectLst/>
              </a:rPr>
              <a:t>Chip Budding</a:t>
            </a:r>
            <a:endParaRPr lang="en-CA" b="1" dirty="0">
              <a:solidFill>
                <a:srgbClr val="92D050"/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18</a:t>
            </a:fld>
            <a:endParaRPr lang="en-CA"/>
          </a:p>
        </p:txBody>
      </p:sp>
      <p:pic>
        <p:nvPicPr>
          <p:cNvPr id="8" name="Picture 7" descr="Chi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4449" y="119528"/>
            <a:ext cx="576064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Bench Grafting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6"/>
            <a:ext cx="8229600" cy="4951115"/>
          </a:xfrm>
        </p:spPr>
        <p:txBody>
          <a:bodyPr/>
          <a:lstStyle/>
          <a:p>
            <a:r>
              <a:rPr lang="en-CA" dirty="0" smtClean="0"/>
              <a:t>Performed when the rootstock is growing in a pot</a:t>
            </a:r>
          </a:p>
          <a:p>
            <a:r>
              <a:rPr lang="en-CA" dirty="0" smtClean="0"/>
              <a:t>Done inside a greenhouse</a:t>
            </a:r>
          </a:p>
          <a:p>
            <a:r>
              <a:rPr lang="en-CA" dirty="0" smtClean="0"/>
              <a:t>Grafter is sitting at a bench</a:t>
            </a:r>
          </a:p>
          <a:p>
            <a:r>
              <a:rPr lang="en-CA" dirty="0" smtClean="0"/>
              <a:t>Some tree species ex: Japanese Maple can be grafted at any time of the year</a:t>
            </a:r>
          </a:p>
          <a:p>
            <a:r>
              <a:rPr lang="en-CA" dirty="0" smtClean="0"/>
              <a:t>Other shade trees budded in early spring</a:t>
            </a:r>
          </a:p>
          <a:p>
            <a:r>
              <a:rPr lang="en-CA" dirty="0" smtClean="0"/>
              <a:t>Conifers must be grafted when dormant – December to February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19</a:t>
            </a:fld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  <a:effectLst/>
              </a:rPr>
              <a:t>Grafting</a:t>
            </a:r>
            <a:endParaRPr lang="en-CA" b="1" dirty="0">
              <a:solidFill>
                <a:srgbClr val="92D050"/>
              </a:solidFill>
              <a:effectLst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F5F8C-313B-4297-9EA1-989CC6ABBBB0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6" name="Picture 5" descr="graft005.jpg"/>
          <p:cNvPicPr>
            <a:picLocks noChangeAspect="1"/>
          </p:cNvPicPr>
          <p:nvPr/>
        </p:nvPicPr>
        <p:blipFill>
          <a:blip r:embed="rId2" cstate="print"/>
          <a:srcRect l="29284"/>
          <a:stretch>
            <a:fillRect/>
          </a:stretch>
        </p:blipFill>
        <p:spPr>
          <a:xfrm rot="10800000">
            <a:off x="179512" y="548680"/>
            <a:ext cx="8889370" cy="5543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pPr algn="ctr"/>
            <a:r>
              <a:rPr lang="fr-CA" b="1" dirty="0" err="1">
                <a:solidFill>
                  <a:srgbClr val="92D050"/>
                </a:solidFill>
              </a:rPr>
              <a:t>Conifer</a:t>
            </a:r>
            <a:r>
              <a:rPr lang="fr-CA" b="1" dirty="0">
                <a:solidFill>
                  <a:srgbClr val="92D050"/>
                </a:solidFill>
              </a:rPr>
              <a:t> </a:t>
            </a:r>
            <a:r>
              <a:rPr lang="fr-CA" b="1" dirty="0" err="1" smtClean="0">
                <a:solidFill>
                  <a:srgbClr val="92D050"/>
                </a:solidFill>
              </a:rPr>
              <a:t>Bench</a:t>
            </a:r>
            <a:r>
              <a:rPr lang="fr-CA" b="1" dirty="0" smtClean="0">
                <a:solidFill>
                  <a:srgbClr val="92D050"/>
                </a:solidFill>
              </a:rPr>
              <a:t> </a:t>
            </a:r>
            <a:r>
              <a:rPr lang="fr-CA" b="1" dirty="0" err="1" smtClean="0">
                <a:solidFill>
                  <a:srgbClr val="92D050"/>
                </a:solidFill>
              </a:rPr>
              <a:t>Grafts</a:t>
            </a:r>
            <a:r>
              <a:rPr lang="fr-CA" b="1" dirty="0" smtClean="0">
                <a:solidFill>
                  <a:srgbClr val="92D050"/>
                </a:solidFill>
              </a:rPr>
              <a:t> 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19C7-AC6C-49C6-A58D-DCE9FCBC6433}" type="datetime1">
              <a:rPr lang="en-CA"/>
              <a:pPr/>
              <a:t>20/11/2018</a:t>
            </a:fld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78FF-ACD0-40F8-8EBE-052787B7ADB5}" type="slidenum">
              <a:rPr lang="en-CA"/>
              <a:pPr/>
              <a:t>20</a:t>
            </a:fld>
            <a:endParaRPr lang="en-CA"/>
          </a:p>
        </p:txBody>
      </p:sp>
      <p:pic>
        <p:nvPicPr>
          <p:cNvPr id="23554" name="Picture 2" descr="http://www.cnos.biz/nursery/Production/CGGreenhouse307%20(4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3" y="1196752"/>
            <a:ext cx="7265835" cy="5453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475656" y="660408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 smtClean="0"/>
              <a:t>http://www.cnos.biz/nursery/production.htm</a:t>
            </a:r>
            <a:endParaRPr lang="en-CA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F5F8C-313B-4297-9EA1-989CC6ABBBB0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HORT 2463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21</a:t>
            </a:fld>
            <a:endParaRPr lang="en-CA"/>
          </a:p>
        </p:txBody>
      </p:sp>
      <p:pic>
        <p:nvPicPr>
          <p:cNvPr id="60418" name="Picture 2" descr="http://www.fao.org/docrep/03650e/03650e0c.gif"/>
          <p:cNvPicPr>
            <a:picLocks noChangeAspect="1" noChangeArrowheads="1"/>
          </p:cNvPicPr>
          <p:nvPr/>
        </p:nvPicPr>
        <p:blipFill>
          <a:blip r:embed="rId3" cstate="print"/>
          <a:srcRect l="11473"/>
          <a:stretch>
            <a:fillRect/>
          </a:stretch>
        </p:blipFill>
        <p:spPr bwMode="auto">
          <a:xfrm>
            <a:off x="1691680" y="1196752"/>
            <a:ext cx="6667002" cy="5391915"/>
          </a:xfrm>
          <a:prstGeom prst="rect">
            <a:avLst/>
          </a:prstGeom>
          <a:noFill/>
        </p:spPr>
      </p:pic>
      <p:pic>
        <p:nvPicPr>
          <p:cNvPr id="13" name="Content Placeholder 7" descr="veneer stock.jpg"/>
          <p:cNvPicPr>
            <a:picLocks/>
          </p:cNvPicPr>
          <p:nvPr/>
        </p:nvPicPr>
        <p:blipFill>
          <a:blip r:embed="rId4" cstate="print"/>
          <a:srcRect b="2412"/>
          <a:stretch>
            <a:fillRect/>
          </a:stretch>
        </p:blipFill>
        <p:spPr>
          <a:xfrm>
            <a:off x="1691680" y="1268760"/>
            <a:ext cx="2664296" cy="52565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8032" y="4005064"/>
            <a:ext cx="1763688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CA" dirty="0" smtClean="0"/>
              <a:t>Needles and lower branches are removed on rootstock 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467544" y="404664"/>
            <a:ext cx="8496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 smtClean="0">
                <a:solidFill>
                  <a:srgbClr val="92D050"/>
                </a:solidFill>
              </a:rPr>
              <a:t>Side Veneer Graft cont....</a:t>
            </a:r>
            <a:endParaRPr lang="en-CA" sz="4400" b="1" dirty="0">
              <a:solidFill>
                <a:srgbClr val="92D050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2195736" y="4437112"/>
            <a:ext cx="432048" cy="1080120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0420" name="Picture 4" descr="http://www.gardeninginfozone.com/wp-content/uploads/2012/02/clip_image0021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941168"/>
            <a:ext cx="1728192" cy="1626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 descr="grafted pin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88639"/>
            <a:ext cx="4752528" cy="647135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8" name="Picture 7" descr="graft union pine.jpg"/>
          <p:cNvPicPr>
            <a:picLocks noChangeAspect="1"/>
          </p:cNvPicPr>
          <p:nvPr/>
        </p:nvPicPr>
        <p:blipFill>
          <a:blip r:embed="rId3" cstate="print"/>
          <a:srcRect t="2751" b="2751"/>
          <a:stretch>
            <a:fillRect/>
          </a:stretch>
        </p:blipFill>
        <p:spPr>
          <a:xfrm>
            <a:off x="5076056" y="188640"/>
            <a:ext cx="3456653" cy="6480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/>
          <p:cNvCxnSpPr/>
          <p:nvPr/>
        </p:nvCxnSpPr>
        <p:spPr>
          <a:xfrm flipV="1">
            <a:off x="2411760" y="4941168"/>
            <a:ext cx="3528392" cy="100811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CC193-343E-45A3-B084-C5E173DAE35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HORT 2463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23</a:t>
            </a:fld>
            <a:endParaRPr lang="en-CA"/>
          </a:p>
        </p:txBody>
      </p:sp>
      <p:pic>
        <p:nvPicPr>
          <p:cNvPr id="62466" name="Picture 2" descr="5 needles Pinus photo DSCN53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0"/>
            <a:ext cx="51435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339752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00" dirty="0" smtClean="0"/>
              <a:t>http://forums.gardenweb.com/forums/load/conif/msg0218145320851.html</a:t>
            </a:r>
            <a:endParaRPr lang="en-CA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 err="1">
                <a:solidFill>
                  <a:srgbClr val="92D050"/>
                </a:solidFill>
              </a:rPr>
              <a:t>Poorly</a:t>
            </a:r>
            <a:r>
              <a:rPr lang="fr-CA" b="1" dirty="0">
                <a:solidFill>
                  <a:srgbClr val="92D050"/>
                </a:solidFill>
              </a:rPr>
              <a:t> </a:t>
            </a:r>
            <a:r>
              <a:rPr lang="fr-CA" b="1" dirty="0" err="1" smtClean="0">
                <a:solidFill>
                  <a:srgbClr val="92D050"/>
                </a:solidFill>
              </a:rPr>
              <a:t>Matched</a:t>
            </a:r>
            <a:r>
              <a:rPr lang="fr-CA" b="1" dirty="0" smtClean="0">
                <a:solidFill>
                  <a:srgbClr val="92D050"/>
                </a:solidFill>
              </a:rPr>
              <a:t> </a:t>
            </a:r>
            <a:r>
              <a:rPr lang="fr-CA" b="1" dirty="0" err="1" smtClean="0">
                <a:solidFill>
                  <a:srgbClr val="92D050"/>
                </a:solidFill>
              </a:rPr>
              <a:t>Graft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AB13-8CFE-47F9-898D-80E7C2865F89}" type="datetime1">
              <a:rPr lang="en-CA"/>
              <a:pPr/>
              <a:t>20/11/2018</a:t>
            </a:fld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6DDFA-710F-4B65-844D-833A9251D112}" type="slidenum">
              <a:rPr lang="en-CA"/>
              <a:pPr/>
              <a:t>24</a:t>
            </a:fld>
            <a:endParaRPr lang="en-CA"/>
          </a:p>
        </p:txBody>
      </p:sp>
      <p:pic>
        <p:nvPicPr>
          <p:cNvPr id="26627" name="Picture 3" descr="D:\IPPSPortland\IMG_2004.JPG"/>
          <p:cNvPicPr>
            <a:picLocks noChangeAspect="1" noChangeArrowheads="1"/>
          </p:cNvPicPr>
          <p:nvPr/>
        </p:nvPicPr>
        <p:blipFill>
          <a:blip r:embed="rId2" cstate="print"/>
          <a:srcRect l="22542" r="20084" b="18318"/>
          <a:stretch>
            <a:fillRect/>
          </a:stretch>
        </p:blipFill>
        <p:spPr bwMode="auto">
          <a:xfrm>
            <a:off x="3131840" y="1484784"/>
            <a:ext cx="4608512" cy="492075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3528" y="4365104"/>
            <a:ext cx="2808312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/>
              <a:t>Rootstock may be growing more slowly than scion cultivar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323850" y="908721"/>
            <a:ext cx="8569325" cy="5544468"/>
          </a:xfrm>
          <a:noFill/>
          <a:ln w="25400">
            <a:solidFill>
              <a:srgbClr val="666699"/>
            </a:solidFill>
          </a:ln>
        </p:spPr>
        <p:txBody>
          <a:bodyPr>
            <a:normAutofit/>
          </a:bodyPr>
          <a:lstStyle/>
          <a:p>
            <a:r>
              <a:rPr lang="en-US" sz="2600" dirty="0" smtClean="0"/>
              <a:t>Make a cut into the rootstock at an angle 1/3 of the way into the stem</a:t>
            </a:r>
          </a:p>
          <a:p>
            <a:r>
              <a:rPr lang="en-US" sz="2600" dirty="0" smtClean="0"/>
              <a:t>Prepare the scion by cutting the base into a wedge</a:t>
            </a:r>
          </a:p>
          <a:p>
            <a:r>
              <a:rPr lang="en-US" sz="2600" dirty="0" smtClean="0"/>
              <a:t>Insert the wedge into the cut of the rootstock ensuring cambium alignment</a:t>
            </a:r>
          </a:p>
          <a:p>
            <a:r>
              <a:rPr lang="en-US" sz="2600" dirty="0" smtClean="0"/>
              <a:t>Hold the union together as you tie with a rubber band 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print"/>
          <a:srcRect l="3780" r="3780"/>
          <a:stretch>
            <a:fillRect/>
          </a:stretch>
        </p:blipFill>
        <p:spPr bwMode="auto">
          <a:xfrm>
            <a:off x="845468" y="3701876"/>
            <a:ext cx="1638300" cy="31115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 cstate="print"/>
          <a:srcRect r="9448"/>
          <a:stretch>
            <a:fillRect/>
          </a:stretch>
        </p:blipFill>
        <p:spPr bwMode="auto">
          <a:xfrm>
            <a:off x="2868613" y="3727276"/>
            <a:ext cx="1725612" cy="30861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533" name="Picture 7"/>
          <p:cNvPicPr>
            <a:picLocks noChangeAspect="1" noChangeArrowheads="1"/>
          </p:cNvPicPr>
          <p:nvPr/>
        </p:nvPicPr>
        <p:blipFill>
          <a:blip r:embed="rId4" cstate="print"/>
          <a:srcRect r="9448" b="2461"/>
          <a:stretch>
            <a:fillRect/>
          </a:stretch>
        </p:blipFill>
        <p:spPr bwMode="auto">
          <a:xfrm>
            <a:off x="4976813" y="3759026"/>
            <a:ext cx="1846262" cy="30543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534" name="Picture 8"/>
          <p:cNvPicPr>
            <a:picLocks noChangeAspect="1" noChangeArrowheads="1"/>
          </p:cNvPicPr>
          <p:nvPr/>
        </p:nvPicPr>
        <p:blipFill>
          <a:blip r:embed="rId5" cstate="print"/>
          <a:srcRect l="5669" r="11337"/>
          <a:stretch>
            <a:fillRect/>
          </a:stretch>
        </p:blipFill>
        <p:spPr bwMode="auto">
          <a:xfrm>
            <a:off x="7200900" y="3717032"/>
            <a:ext cx="1295400" cy="309562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116632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 smtClean="0">
                <a:solidFill>
                  <a:srgbClr val="92D050"/>
                </a:solidFill>
              </a:rPr>
              <a:t>Side Wedge Bench Graft</a:t>
            </a:r>
            <a:endParaRPr lang="en-CA" sz="44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F5D-8E48-4657-AA45-5158E8569094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26</a:t>
            </a:fld>
            <a:endParaRPr lang="en-CA"/>
          </a:p>
        </p:txBody>
      </p:sp>
      <p:pic>
        <p:nvPicPr>
          <p:cNvPr id="9" name="Content Placeholder 8" descr="IMG_06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3529641" y="1086983"/>
            <a:ext cx="6034616" cy="4525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8" descr="IMG_0657.JPG"/>
          <p:cNvPicPr>
            <a:picLocks noChangeAspect="1"/>
          </p:cNvPicPr>
          <p:nvPr/>
        </p:nvPicPr>
        <p:blipFill>
          <a:blip r:embed="rId2" cstate="print"/>
          <a:srcRect l="48784" t="26999" r="26158" b="50727"/>
          <a:stretch>
            <a:fillRect/>
          </a:stretch>
        </p:blipFill>
        <p:spPr>
          <a:xfrm rot="5400000">
            <a:off x="-732590" y="1460781"/>
            <a:ext cx="5904656" cy="3936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CC193-343E-45A3-B084-C5E173DAE352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HORT 2463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281D-8BD9-42F6-BEC8-68A7D25458B5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64514" name="Picture 2" descr="http://www.cnos.biz/nursery/Production/CGGreenhouse3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405"/>
            <a:ext cx="9144000" cy="686340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659639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 smtClean="0"/>
              <a:t>http://www.cnos.biz/nursery/Production/CGGreenhouse307.jpg</a:t>
            </a:r>
            <a:endParaRPr lang="en-CA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CA" sz="2800" b="1" i="1" dirty="0" err="1" smtClean="0">
                <a:solidFill>
                  <a:schemeClr val="bg1"/>
                </a:solidFill>
              </a:rPr>
              <a:t>Picea</a:t>
            </a:r>
            <a:r>
              <a:rPr lang="en-CA" sz="2800" b="1" i="1" dirty="0" smtClean="0">
                <a:solidFill>
                  <a:schemeClr val="bg1"/>
                </a:solidFill>
              </a:rPr>
              <a:t> </a:t>
            </a:r>
            <a:r>
              <a:rPr lang="en-CA" sz="2800" b="1" i="1" dirty="0" err="1" smtClean="0">
                <a:solidFill>
                  <a:schemeClr val="bg1"/>
                </a:solidFill>
              </a:rPr>
              <a:t>abies</a:t>
            </a:r>
            <a:r>
              <a:rPr lang="en-CA" sz="2800" b="1" i="1" dirty="0" smtClean="0">
                <a:solidFill>
                  <a:schemeClr val="bg1"/>
                </a:solidFill>
              </a:rPr>
              <a:t> </a:t>
            </a:r>
            <a:r>
              <a:rPr lang="en-CA" sz="2800" b="1" dirty="0" smtClean="0">
                <a:solidFill>
                  <a:schemeClr val="bg1"/>
                </a:solidFill>
              </a:rPr>
              <a:t>‘Gold Drift’ grafts just breaking dormancy</a:t>
            </a:r>
            <a:endParaRPr lang="en-CA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pPr algn="ctr"/>
            <a:r>
              <a:rPr lang="fr-CA" b="1" dirty="0" err="1">
                <a:solidFill>
                  <a:srgbClr val="92D050"/>
                </a:solidFill>
              </a:rPr>
              <a:t>Grafted</a:t>
            </a:r>
            <a:r>
              <a:rPr lang="fr-CA" b="1" dirty="0">
                <a:solidFill>
                  <a:srgbClr val="92D050"/>
                </a:solidFill>
              </a:rPr>
              <a:t> Standards 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664-364A-4BE2-A8C2-AB4759CB7442}" type="datetime1">
              <a:rPr lang="en-CA"/>
              <a:pPr/>
              <a:t>20/11/2018</a:t>
            </a:fld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0C40-5A1A-4EE8-ACCF-E7E81F5922AB}" type="slidenum">
              <a:rPr lang="en-CA"/>
              <a:pPr/>
              <a:t>28</a:t>
            </a:fld>
            <a:endParaRPr lang="en-CA"/>
          </a:p>
        </p:txBody>
      </p:sp>
      <p:pic>
        <p:nvPicPr>
          <p:cNvPr id="22531" name="Picture 3" descr="C:\WINDOWS\Desktop\carol files\plant prop\std juniper.jpg"/>
          <p:cNvPicPr>
            <a:picLocks noChangeAspect="1" noChangeArrowheads="1"/>
          </p:cNvPicPr>
          <p:nvPr/>
        </p:nvPicPr>
        <p:blipFill>
          <a:blip r:embed="rId2" cstate="print"/>
          <a:srcRect r="6832"/>
          <a:stretch>
            <a:fillRect/>
          </a:stretch>
        </p:blipFill>
        <p:spPr bwMode="auto">
          <a:xfrm>
            <a:off x="2123728" y="1484785"/>
            <a:ext cx="6840760" cy="5373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51520" y="1700808"/>
            <a:ext cx="216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Side Wedge or Veneer Graft</a:t>
            </a:r>
            <a:endParaRPr lang="en-C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260350"/>
            <a:ext cx="8496300" cy="6408738"/>
          </a:xfrm>
          <a:solidFill>
            <a:srgbClr val="FFFFCC"/>
          </a:solidFill>
          <a:ln w="25400">
            <a:solidFill>
              <a:srgbClr val="666699"/>
            </a:solidFill>
          </a:ln>
        </p:spPr>
        <p:txBody>
          <a:bodyPr/>
          <a:lstStyle/>
          <a:p>
            <a:endParaRPr lang="en-US" smtClean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 b="1932"/>
          <a:stretch>
            <a:fillRect/>
          </a:stretch>
        </p:blipFill>
        <p:spPr bwMode="auto">
          <a:xfrm>
            <a:off x="539750" y="404813"/>
            <a:ext cx="2979738" cy="57165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3012" name="Picture 19"/>
          <p:cNvPicPr>
            <a:picLocks noChangeAspect="1" noChangeArrowheads="1"/>
          </p:cNvPicPr>
          <p:nvPr/>
        </p:nvPicPr>
        <p:blipFill>
          <a:blip r:embed="rId3" cstate="print"/>
          <a:srcRect l="21779" r="16611"/>
          <a:stretch>
            <a:fillRect/>
          </a:stretch>
        </p:blipFill>
        <p:spPr bwMode="auto">
          <a:xfrm>
            <a:off x="4002088" y="404813"/>
            <a:ext cx="4610100" cy="56165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3013" name="Text Box 9"/>
          <p:cNvSpPr txBox="1">
            <a:spLocks noChangeArrowheads="1"/>
          </p:cNvSpPr>
          <p:nvPr/>
        </p:nvSpPr>
        <p:spPr bwMode="auto">
          <a:xfrm>
            <a:off x="827088" y="6140450"/>
            <a:ext cx="2343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6666FF"/>
                </a:solidFill>
              </a:rPr>
              <a:t>Cone bearing tree</a:t>
            </a:r>
          </a:p>
        </p:txBody>
      </p:sp>
      <p:sp>
        <p:nvSpPr>
          <p:cNvPr id="43014" name="Text Box 10"/>
          <p:cNvSpPr txBox="1">
            <a:spLocks noChangeArrowheads="1"/>
          </p:cNvSpPr>
          <p:nvPr/>
        </p:nvSpPr>
        <p:spPr bwMode="auto">
          <a:xfrm>
            <a:off x="4765675" y="5949950"/>
            <a:ext cx="31908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6666FF"/>
                </a:solidFill>
              </a:rPr>
              <a:t>Weeping White Pine – </a:t>
            </a:r>
          </a:p>
          <a:p>
            <a:r>
              <a:rPr lang="en-US" sz="2000" b="1" i="1">
                <a:solidFill>
                  <a:srgbClr val="6666FF"/>
                </a:solidFill>
              </a:rPr>
              <a:t>Pinus strobus</a:t>
            </a:r>
            <a:r>
              <a:rPr lang="en-US" sz="2000" b="1">
                <a:solidFill>
                  <a:srgbClr val="6666FF"/>
                </a:solidFill>
              </a:rPr>
              <a:t> “Pendula”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619672" y="620688"/>
            <a:ext cx="55130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Grafting Methods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8" name="fullSizedImage" descr="35077.jpg image by Neal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6238" y="2060575"/>
            <a:ext cx="3275012" cy="4365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"/>
          <p:cNvSpPr>
            <a:spLocks noGrp="1" noChangeAspect="1" noChangeArrowheads="1"/>
          </p:cNvSpPr>
          <p:nvPr>
            <p:ph type="body" idx="4294967295"/>
          </p:nvPr>
        </p:nvSpPr>
        <p:spPr>
          <a:xfrm>
            <a:off x="457200" y="549275"/>
            <a:ext cx="8229600" cy="5759450"/>
          </a:xfrm>
          <a:solidFill>
            <a:srgbClr val="FFFFCC"/>
          </a:solidFill>
          <a:ln w="25400">
            <a:solidFill>
              <a:srgbClr val="666699"/>
            </a:solidFill>
          </a:ln>
        </p:spPr>
        <p:txBody>
          <a:bodyPr/>
          <a:lstStyle/>
          <a:p>
            <a:endParaRPr lang="en-US" smtClean="0"/>
          </a:p>
        </p:txBody>
      </p:sp>
      <p:pic>
        <p:nvPicPr>
          <p:cNvPr id="44035" name="Picture 13"/>
          <p:cNvPicPr>
            <a:picLocks noChangeAspect="1" noChangeArrowheads="1"/>
          </p:cNvPicPr>
          <p:nvPr/>
        </p:nvPicPr>
        <p:blipFill>
          <a:blip r:embed="rId2" cstate="print"/>
          <a:srcRect l="4108" r="5751" b="742"/>
          <a:stretch>
            <a:fillRect/>
          </a:stretch>
        </p:blipFill>
        <p:spPr bwMode="auto">
          <a:xfrm>
            <a:off x="574675" y="765175"/>
            <a:ext cx="3949700" cy="48212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4036" name="TextBox 4"/>
          <p:cNvSpPr txBox="1">
            <a:spLocks noChangeArrowheads="1"/>
          </p:cNvSpPr>
          <p:nvPr/>
        </p:nvSpPr>
        <p:spPr bwMode="auto">
          <a:xfrm>
            <a:off x="1403350" y="5665788"/>
            <a:ext cx="197167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6666FF"/>
                </a:solidFill>
              </a:rPr>
              <a:t>Bald Cypress</a:t>
            </a:r>
          </a:p>
        </p:txBody>
      </p:sp>
      <p:pic>
        <p:nvPicPr>
          <p:cNvPr id="44037" name="Picture 9"/>
          <p:cNvPicPr>
            <a:picLocks noChangeAspect="1" noChangeArrowheads="1"/>
          </p:cNvPicPr>
          <p:nvPr/>
        </p:nvPicPr>
        <p:blipFill>
          <a:blip r:embed="rId3" cstate="print"/>
          <a:srcRect b="18900"/>
          <a:stretch>
            <a:fillRect/>
          </a:stretch>
        </p:blipFill>
        <p:spPr bwMode="auto">
          <a:xfrm>
            <a:off x="4643438" y="763588"/>
            <a:ext cx="3913187" cy="48053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4038" name="Text Box 10"/>
          <p:cNvSpPr txBox="1">
            <a:spLocks noChangeArrowheads="1"/>
          </p:cNvSpPr>
          <p:nvPr/>
        </p:nvSpPr>
        <p:spPr bwMode="auto">
          <a:xfrm>
            <a:off x="4716463" y="5661025"/>
            <a:ext cx="3976687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6666FF"/>
                </a:solidFill>
              </a:rPr>
              <a:t>Dwarf Colorado Blue Spruce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1619250" y="549275"/>
            <a:ext cx="5976938" cy="5903913"/>
          </a:xfrm>
          <a:solidFill>
            <a:srgbClr val="FFFFCC"/>
          </a:solidFill>
          <a:ln w="25400">
            <a:solidFill>
              <a:srgbClr val="666699"/>
            </a:solidFill>
          </a:ln>
        </p:spPr>
        <p:txBody>
          <a:bodyPr/>
          <a:lstStyle/>
          <a:p>
            <a:endParaRPr lang="en-US" smtClean="0"/>
          </a:p>
        </p:txBody>
      </p:sp>
      <p:pic>
        <p:nvPicPr>
          <p:cNvPr id="53251" name="Picture 12"/>
          <p:cNvPicPr>
            <a:picLocks noChangeAspect="1" noChangeArrowheads="1"/>
          </p:cNvPicPr>
          <p:nvPr/>
        </p:nvPicPr>
        <p:blipFill>
          <a:blip r:embed="rId2" cstate="print"/>
          <a:srcRect b="10080"/>
          <a:stretch>
            <a:fillRect/>
          </a:stretch>
        </p:blipFill>
        <p:spPr bwMode="auto">
          <a:xfrm>
            <a:off x="1835150" y="765175"/>
            <a:ext cx="5545138" cy="4984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1763713" y="5895975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6666FF"/>
                </a:solidFill>
              </a:rPr>
              <a:t>Apple - </a:t>
            </a:r>
            <a:r>
              <a:rPr lang="en-US" sz="2400" b="1" i="1">
                <a:solidFill>
                  <a:srgbClr val="6666FF"/>
                </a:solidFill>
              </a:rPr>
              <a:t>Malus sp</a:t>
            </a:r>
            <a:r>
              <a:rPr lang="en-US" i="1">
                <a:solidFill>
                  <a:srgbClr val="6666FF"/>
                </a:solidFill>
              </a:rPr>
              <a:t>.</a:t>
            </a:r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4932363" y="5876925"/>
            <a:ext cx="2619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6666FF"/>
                </a:solidFill>
              </a:rPr>
              <a:t>Pear – </a:t>
            </a:r>
            <a:r>
              <a:rPr lang="en-US" sz="2400" b="1" i="1">
                <a:solidFill>
                  <a:srgbClr val="6666FF"/>
                </a:solidFill>
              </a:rPr>
              <a:t>Pyrus sp.</a:t>
            </a:r>
            <a:r>
              <a:rPr lang="en-US" i="1">
                <a:solidFill>
                  <a:srgbClr val="6666FF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4"/>
          <p:cNvPicPr>
            <a:picLocks noChangeAspect="1" noChangeArrowheads="1"/>
          </p:cNvPicPr>
          <p:nvPr/>
        </p:nvPicPr>
        <p:blipFill>
          <a:blip r:embed="rId2" cstate="print"/>
          <a:srcRect t="13496" b="14037"/>
          <a:stretch>
            <a:fillRect/>
          </a:stretch>
        </p:blipFill>
        <p:spPr bwMode="auto">
          <a:xfrm>
            <a:off x="1258888" y="1700213"/>
            <a:ext cx="5641975" cy="4770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2467" name="WordArt 5"/>
          <p:cNvSpPr>
            <a:spLocks noChangeArrowheads="1" noChangeShapeType="1" noTextEdit="1"/>
          </p:cNvSpPr>
          <p:nvPr/>
        </p:nvSpPr>
        <p:spPr bwMode="auto">
          <a:xfrm>
            <a:off x="1042988" y="333375"/>
            <a:ext cx="4895850" cy="1295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en-CA" sz="3600" kern="10" dirty="0">
                <a:ln w="25400">
                  <a:solidFill>
                    <a:srgbClr val="FFFFD9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CC00"/>
                    </a:gs>
                    <a:gs pos="100000">
                      <a:srgbClr val="CC0000">
                        <a:alpha val="89998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atin typeface="Impact"/>
              </a:rPr>
              <a:t>Questions?!!!</a:t>
            </a:r>
          </a:p>
        </p:txBody>
      </p:sp>
      <p:sp>
        <p:nvSpPr>
          <p:cNvPr id="62468" name="AutoShape 7"/>
          <p:cNvSpPr>
            <a:spLocks noChangeArrowheads="1"/>
          </p:cNvSpPr>
          <p:nvPr/>
        </p:nvSpPr>
        <p:spPr bwMode="auto">
          <a:xfrm>
            <a:off x="5795963" y="981075"/>
            <a:ext cx="3348037" cy="1871663"/>
          </a:xfrm>
          <a:prstGeom prst="cloudCallout">
            <a:avLst>
              <a:gd name="adj1" fmla="val -61097"/>
              <a:gd name="adj2" fmla="val 49491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Hmm… A definite case of incompatibility!!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  <a:effectLst/>
              </a:rPr>
              <a:t>Material Required</a:t>
            </a:r>
            <a:endParaRPr lang="en-CA" b="1" dirty="0">
              <a:solidFill>
                <a:srgbClr val="92D050"/>
              </a:solidFill>
              <a:effectLst/>
            </a:endParaRPr>
          </a:p>
        </p:txBody>
      </p:sp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6"/>
            <a:ext cx="4330824" cy="5211763"/>
          </a:xfrm>
          <a:noFill/>
          <a:ln w="25400">
            <a:solidFill>
              <a:srgbClr val="666699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sz="2800" smtClean="0"/>
              <a:t>Grafting knife</a:t>
            </a:r>
          </a:p>
          <a:p>
            <a:pPr eaLnBrk="1" hangingPunct="1"/>
            <a:r>
              <a:rPr lang="en-US" sz="2800" smtClean="0"/>
              <a:t>Pruners</a:t>
            </a:r>
          </a:p>
          <a:p>
            <a:pPr eaLnBrk="1" hangingPunct="1"/>
            <a:r>
              <a:rPr lang="en-US" sz="2800" smtClean="0"/>
              <a:t>Razor blade</a:t>
            </a:r>
          </a:p>
          <a:p>
            <a:pPr eaLnBrk="1" hangingPunct="1"/>
            <a:r>
              <a:rPr lang="en-US" sz="2800" smtClean="0"/>
              <a:t>Disinfectant (Listerine, </a:t>
            </a:r>
          </a:p>
          <a:p>
            <a:pPr eaLnBrk="1" hangingPunct="1">
              <a:buFontTx/>
              <a:buNone/>
            </a:pPr>
            <a:r>
              <a:rPr lang="en-US" sz="2800" smtClean="0"/>
              <a:t>    rubbing alcohol)</a:t>
            </a:r>
          </a:p>
          <a:p>
            <a:pPr eaLnBrk="1" hangingPunct="1"/>
            <a:r>
              <a:rPr lang="en-US" sz="2800" smtClean="0"/>
              <a:t>Grafting Tape (electrical, parafilm, Polyethylene)</a:t>
            </a:r>
          </a:p>
          <a:p>
            <a:pPr eaLnBrk="1" hangingPunct="1"/>
            <a:r>
              <a:rPr lang="en-US" sz="2800" smtClean="0"/>
              <a:t>Budding strips</a:t>
            </a:r>
          </a:p>
          <a:p>
            <a:pPr eaLnBrk="1" hangingPunct="1"/>
            <a:r>
              <a:rPr lang="en-US" sz="2800" smtClean="0"/>
              <a:t>Grafting wax</a:t>
            </a:r>
          </a:p>
          <a:p>
            <a:pPr eaLnBrk="1" hangingPunct="1"/>
            <a:r>
              <a:rPr lang="en-US" sz="2800" smtClean="0"/>
              <a:t>Compatible plants</a:t>
            </a:r>
          </a:p>
        </p:txBody>
      </p:sp>
      <p:pic>
        <p:nvPicPr>
          <p:cNvPr id="10243" name="Picture 5"/>
          <p:cNvPicPr>
            <a:picLocks noChangeAspect="1" noChangeArrowheads="1"/>
          </p:cNvPicPr>
          <p:nvPr/>
        </p:nvPicPr>
        <p:blipFill>
          <a:blip r:embed="rId2" cstate="print"/>
          <a:srcRect l="13229" t="7079"/>
          <a:stretch>
            <a:fillRect/>
          </a:stretch>
        </p:blipFill>
        <p:spPr bwMode="auto">
          <a:xfrm>
            <a:off x="4655666" y="1772817"/>
            <a:ext cx="4331556" cy="3096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fting revis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67044" b="26664"/>
          <a:stretch>
            <a:fillRect/>
          </a:stretch>
        </p:blipFill>
        <p:spPr>
          <a:xfrm>
            <a:off x="611560" y="1700808"/>
            <a:ext cx="2808312" cy="4561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rgbClr val="92D050"/>
                </a:solidFill>
              </a:rPr>
              <a:t>The Graft Union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F5F8C-313B-4297-9EA1-989CC6ABBBB0}" type="datetime1">
              <a:rPr lang="en-CA" smtClean="0"/>
              <a:pPr/>
              <a:t>20/11/2018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CB6D-BCA6-45EB-919C-1B196C032651}" type="slidenum">
              <a:rPr lang="en-CA" smtClean="0"/>
              <a:pPr/>
              <a:t>5</a:t>
            </a:fld>
            <a:endParaRPr lang="en-CA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7624" y="3789040"/>
            <a:ext cx="288032" cy="1728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547664" y="3861048"/>
            <a:ext cx="216024" cy="1656184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755" b="5725"/>
          <a:stretch>
            <a:fillRect/>
          </a:stretch>
        </p:blipFill>
        <p:spPr bwMode="auto">
          <a:xfrm>
            <a:off x="3636144" y="1811362"/>
            <a:ext cx="5040312" cy="442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Field Grafting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Performed in the field early March through April</a:t>
            </a:r>
          </a:p>
          <a:p>
            <a:r>
              <a:rPr lang="en-CA" dirty="0" smtClean="0"/>
              <a:t>Scion must be dormant</a:t>
            </a:r>
          </a:p>
          <a:p>
            <a:r>
              <a:rPr lang="en-CA" dirty="0" smtClean="0"/>
              <a:t>Rootstock just starting to grow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9B42-0530-4A5A-BD00-54BF095C4683}" type="slidenum">
              <a:rPr lang="en-CA" smtClean="0"/>
              <a:pPr/>
              <a:t>6</a:t>
            </a:fld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68313" y="1124744"/>
            <a:ext cx="8229600" cy="5472906"/>
          </a:xfrm>
          <a:noFill/>
          <a:ln w="25400">
            <a:solidFill>
              <a:srgbClr val="666699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/>
              <a:t>Successful for materials ¼ - ½ in. diameter</a:t>
            </a:r>
          </a:p>
          <a:p>
            <a:pPr eaLnBrk="1" hangingPunct="1"/>
            <a:r>
              <a:rPr lang="en-US" sz="2800" dirty="0" smtClean="0"/>
              <a:t>Scion and rootstock of equal diameter</a:t>
            </a:r>
          </a:p>
          <a:p>
            <a:pPr eaLnBrk="1" hangingPunct="1"/>
            <a:r>
              <a:rPr lang="en-US" sz="2800" dirty="0" smtClean="0"/>
              <a:t>Generally done when the rootstock and 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    scion are dormant</a:t>
            </a:r>
          </a:p>
          <a:p>
            <a:r>
              <a:rPr lang="en-US" sz="2800" dirty="0" smtClean="0"/>
              <a:t>Used specifically for deciduous trees</a:t>
            </a:r>
          </a:p>
        </p:txBody>
      </p:sp>
      <p:pic>
        <p:nvPicPr>
          <p:cNvPr id="1945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445" y="3427685"/>
            <a:ext cx="2465387" cy="3241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460" name="Picture 10"/>
          <p:cNvPicPr>
            <a:picLocks noChangeAspect="1" noChangeArrowheads="1"/>
          </p:cNvPicPr>
          <p:nvPr/>
        </p:nvPicPr>
        <p:blipFill>
          <a:blip r:embed="rId3" cstate="print"/>
          <a:srcRect l="7228" r="7228"/>
          <a:stretch>
            <a:fillRect/>
          </a:stretch>
        </p:blipFill>
        <p:spPr bwMode="auto">
          <a:xfrm>
            <a:off x="3131840" y="3429273"/>
            <a:ext cx="2382837" cy="3240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462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950" y="3429273"/>
            <a:ext cx="1420813" cy="3240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465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6336" y="1929259"/>
            <a:ext cx="1231900" cy="135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467" name="Picture 11" descr="http://www.starkbros.com/blog/wp-content/uploads/2012/03/GraftingCloseUp.jpg"/>
          <p:cNvPicPr>
            <a:picLocks noChangeAspect="1" noChangeArrowheads="1"/>
          </p:cNvPicPr>
          <p:nvPr/>
        </p:nvPicPr>
        <p:blipFill>
          <a:blip r:embed="rId6" cstate="print"/>
          <a:srcRect l="43282" r="26421" b="17284"/>
          <a:stretch>
            <a:fillRect/>
          </a:stretch>
        </p:blipFill>
        <p:spPr bwMode="auto">
          <a:xfrm>
            <a:off x="5508104" y="3429000"/>
            <a:ext cx="1617668" cy="331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67544" y="188640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Whip &amp; Tongue</a:t>
            </a:r>
            <a:endParaRPr lang="en-CA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81550"/>
          </a:xfrm>
          <a:noFill/>
          <a:ln w="25400">
            <a:solidFill>
              <a:srgbClr val="666699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Most often used in top-working trees or grafting a rootstock considerably larger than the scion.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It is done in early spring before the buds start to swell.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The scion is cut from one year old wood and should include three buds.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404664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Cleft Graft</a:t>
            </a:r>
            <a:endParaRPr lang="en-CA" sz="54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-171400"/>
            <a:ext cx="8229600" cy="1143000"/>
          </a:xfrm>
        </p:spPr>
        <p:txBody>
          <a:bodyPr/>
          <a:lstStyle/>
          <a:p>
            <a:r>
              <a:rPr lang="fr-CA" b="1" dirty="0" smtClean="0">
                <a:solidFill>
                  <a:srgbClr val="92D050"/>
                </a:solidFill>
              </a:rPr>
              <a:t>Apical </a:t>
            </a:r>
            <a:r>
              <a:rPr lang="fr-CA" b="1" dirty="0" err="1" smtClean="0">
                <a:solidFill>
                  <a:srgbClr val="92D050"/>
                </a:solidFill>
              </a:rPr>
              <a:t>Wedge</a:t>
            </a:r>
            <a:r>
              <a:rPr lang="fr-CA" b="1" dirty="0" smtClean="0">
                <a:solidFill>
                  <a:srgbClr val="92D050"/>
                </a:solidFill>
              </a:rPr>
              <a:t> or </a:t>
            </a:r>
            <a:r>
              <a:rPr lang="fr-CA" b="1" dirty="0" err="1" smtClean="0">
                <a:solidFill>
                  <a:srgbClr val="92D050"/>
                </a:solidFill>
              </a:rPr>
              <a:t>Cleft</a:t>
            </a:r>
            <a:r>
              <a:rPr lang="fr-CA" b="1" dirty="0" smtClean="0">
                <a:solidFill>
                  <a:srgbClr val="92D050"/>
                </a:solidFill>
              </a:rPr>
              <a:t> </a:t>
            </a:r>
            <a:r>
              <a:rPr lang="fr-CA" b="1" dirty="0" err="1" smtClean="0">
                <a:solidFill>
                  <a:srgbClr val="92D050"/>
                </a:solidFill>
              </a:rPr>
              <a:t>Graft</a:t>
            </a:r>
            <a:endParaRPr lang="en-CA" b="1" dirty="0">
              <a:solidFill>
                <a:srgbClr val="92D050"/>
              </a:solidFill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A9B4-CCD1-40D4-A831-1F42964E9861}" type="datetime1">
              <a:rPr lang="en-CA"/>
              <a:pPr/>
              <a:t>20/11/2018</a:t>
            </a:fld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F2FE4-79B1-429E-AB46-B39BC1464963}" type="slidenum">
              <a:rPr lang="en-CA"/>
              <a:pPr/>
              <a:t>9</a:t>
            </a:fld>
            <a:endParaRPr lang="en-CA"/>
          </a:p>
        </p:txBody>
      </p:sp>
      <p:pic>
        <p:nvPicPr>
          <p:cNvPr id="24579" name="Picture 3" descr="C:\WINDOWS\Desktop\carol files\plant prop\root graf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9" y="1219862"/>
            <a:ext cx="7921356" cy="53054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2426</TotalTime>
  <Words>611</Words>
  <Application>Microsoft Office PowerPoint</Application>
  <PresentationFormat>On-screen Show (4:3)</PresentationFormat>
  <Paragraphs>200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Impact</vt:lpstr>
      <vt:lpstr>Rockwell</vt:lpstr>
      <vt:lpstr>Times New Roman</vt:lpstr>
      <vt:lpstr>Wingdings 2</vt:lpstr>
      <vt:lpstr>Foundry</vt:lpstr>
      <vt:lpstr>PowerPoint Presentation</vt:lpstr>
      <vt:lpstr>Grafting</vt:lpstr>
      <vt:lpstr>PowerPoint Presentation</vt:lpstr>
      <vt:lpstr>Material Required</vt:lpstr>
      <vt:lpstr>The Graft Union</vt:lpstr>
      <vt:lpstr>Field Grafting</vt:lpstr>
      <vt:lpstr>PowerPoint Presentation</vt:lpstr>
      <vt:lpstr>PowerPoint Presentation</vt:lpstr>
      <vt:lpstr>Apical Wedge or Cleft Graft</vt:lpstr>
      <vt:lpstr>PowerPoint Presentation</vt:lpstr>
      <vt:lpstr> </vt:lpstr>
      <vt:lpstr>b</vt:lpstr>
      <vt:lpstr>Cleft Graft Cont....</vt:lpstr>
      <vt:lpstr>PowerPoint Presentation</vt:lpstr>
      <vt:lpstr>Budding</vt:lpstr>
      <vt:lpstr>Budding Techniques</vt:lpstr>
      <vt:lpstr>PowerPoint Presentation</vt:lpstr>
      <vt:lpstr>Chip Budding</vt:lpstr>
      <vt:lpstr>Bench Grafting</vt:lpstr>
      <vt:lpstr>Conifer Bench Grafts </vt:lpstr>
      <vt:lpstr>PowerPoint Presentation</vt:lpstr>
      <vt:lpstr>PowerPoint Presentation</vt:lpstr>
      <vt:lpstr>PowerPoint Presentation</vt:lpstr>
      <vt:lpstr>Poorly Matched Graft</vt:lpstr>
      <vt:lpstr>PowerPoint Presentation</vt:lpstr>
      <vt:lpstr>PowerPoint Presentation</vt:lpstr>
      <vt:lpstr>PowerPoint Presentation</vt:lpstr>
      <vt:lpstr>Grafted Standards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</dc:creator>
  <cp:lastModifiedBy>Maria Valana</cp:lastModifiedBy>
  <cp:revision>37</cp:revision>
  <cp:lastPrinted>1601-01-01T00:00:00Z</cp:lastPrinted>
  <dcterms:created xsi:type="dcterms:W3CDTF">1601-01-01T00:00:00Z</dcterms:created>
  <dcterms:modified xsi:type="dcterms:W3CDTF">2018-11-20T20:06:38Z</dcterms:modified>
</cp:coreProperties>
</file>